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handoutMasterIdLst>
    <p:handoutMasterId r:id="rId20"/>
  </p:handoutMasterIdLst>
  <p:sldIdLst>
    <p:sldId id="260" r:id="rId2"/>
    <p:sldId id="261" r:id="rId3"/>
    <p:sldId id="278" r:id="rId4"/>
    <p:sldId id="256" r:id="rId5"/>
    <p:sldId id="257" r:id="rId6"/>
    <p:sldId id="277" r:id="rId7"/>
    <p:sldId id="258" r:id="rId8"/>
    <p:sldId id="262" r:id="rId9"/>
    <p:sldId id="264" r:id="rId10"/>
    <p:sldId id="263" r:id="rId11"/>
    <p:sldId id="267" r:id="rId12"/>
    <p:sldId id="269" r:id="rId13"/>
    <p:sldId id="279" r:id="rId14"/>
    <p:sldId id="270" r:id="rId15"/>
    <p:sldId id="274" r:id="rId16"/>
    <p:sldId id="272" r:id="rId17"/>
    <p:sldId id="275" r:id="rId18"/>
    <p:sldId id="276" r:id="rId19"/>
  </p:sldIdLst>
  <p:sldSz cx="9144000" cy="6858000" type="screen4x3"/>
  <p:notesSz cx="6858000" cy="9715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D47B41-F5C0-484F-96FF-FBACC18C3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B9814BB-C649-423F-A8CB-645C25982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1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0FDF-3D94-4745-8A63-9A992EAAE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0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41D1C-7500-45B0-80DA-9B0078BD4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29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33D0-DD4B-43ED-A6C8-C81F801D2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7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1061-42CD-4A1F-AF71-31268E298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9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8ABE-62D9-45AB-9B36-90A1C3E78F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54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8034D-617F-419E-920C-A9481C89B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17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4E6A-2204-440A-BD29-E0D512449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11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FBB5-5CEA-4C82-8A97-C15BDEDAE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07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B8E44A-93A4-4D7C-87CB-660AD11F7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2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A4CF33-CB75-4076-882E-460C96CBD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5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E2C8F82-02A1-4A38-AFC9-1D06C9652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9" r:id="rId8"/>
    <p:sldLayoutId id="2147483810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US" altLang="en-US" smtClean="0"/>
              <a:t>Urban Land-Use Theories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024687" cy="1079500"/>
          </a:xfrm>
        </p:spPr>
        <p:txBody>
          <a:bodyPr/>
          <a:lstStyle/>
          <a:p>
            <a:pPr algn="ctr" eaLnBrk="1" hangingPunct="1"/>
            <a:r>
              <a:rPr lang="en-GB" altLang="en-US" b="1" smtClean="0"/>
              <a:t>Hoyt’s Sector Model</a:t>
            </a:r>
            <a:endParaRPr lang="en-US" altLang="en-US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1939</a:t>
            </a:r>
          </a:p>
          <a:p>
            <a:pPr eaLnBrk="1" hangingPunct="1"/>
            <a:r>
              <a:rPr lang="en-GB" altLang="en-US" sz="3200" smtClean="0"/>
              <a:t>Sectors radiating out from the CBD along transport routes.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836613"/>
            <a:ext cx="7024688" cy="830262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	</a:t>
            </a:r>
            <a:r>
              <a:rPr lang="en-US" altLang="en-US" b="1" smtClean="0"/>
              <a:t>Sector Theory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900113" y="1700213"/>
            <a:ext cx="3419475" cy="3494087"/>
          </a:xfrm>
        </p:spPr>
        <p:txBody>
          <a:bodyPr/>
          <a:lstStyle/>
          <a:p>
            <a:pPr algn="ctr" eaLnBrk="1" hangingPunct="1"/>
            <a:r>
              <a:rPr lang="en-US" altLang="en-US" sz="2800" b="1" u="sng" smtClean="0"/>
              <a:t>Timeframe</a:t>
            </a:r>
          </a:p>
          <a:p>
            <a:pPr eaLnBrk="1" hangingPunct="1"/>
            <a:r>
              <a:rPr lang="en-US" altLang="en-US" sz="2800" smtClean="0"/>
              <a:t>Late 1930’s</a:t>
            </a:r>
          </a:p>
          <a:p>
            <a:pPr eaLnBrk="1" hangingPunct="1"/>
            <a:r>
              <a:rPr lang="en-US" altLang="en-US" sz="2800" smtClean="0"/>
              <a:t>Income and status divided society</a:t>
            </a:r>
          </a:p>
          <a:p>
            <a:pPr eaLnBrk="1" hangingPunct="1"/>
            <a:r>
              <a:rPr lang="en-US" altLang="en-US" sz="2800" smtClean="0"/>
              <a:t>Housing areas reflect social segregation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572000" y="1773238"/>
            <a:ext cx="3816350" cy="4032250"/>
          </a:xfrm>
        </p:spPr>
        <p:txBody>
          <a:bodyPr rtlCol="0">
            <a:normAutofit lnSpcReduction="10000"/>
          </a:bodyPr>
          <a:lstStyle/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Assumptions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Settlement develops along transport routes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Towns radiate out from the CBD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Low-income and industrial areas lie next to each other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Wealthy people choose the best sites</a:t>
            </a: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1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024687" cy="82867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Criticisms of Hoyt’s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993062" cy="3509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mtClean="0"/>
              <a:t>Too general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In reality, most zones contain more than one land-use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endParaRPr lang="en-US" altLang="en-US" sz="1600" smtClean="0"/>
          </a:p>
          <a:p>
            <a:pPr eaLnBrk="1" hangingPunct="1"/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8392" y="692696"/>
            <a:ext cx="705776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</a:rPr>
              <a:t>Multiple nuclei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0700" y="5589240"/>
            <a:ext cx="5309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Times New Roman"/>
              </a:rPr>
              <a:t>3</a:t>
            </a:r>
          </a:p>
        </p:txBody>
      </p:sp>
      <p:pic>
        <p:nvPicPr>
          <p:cNvPr id="18436" name="Picture 11" descr="340px-Ulma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79563"/>
            <a:ext cx="7396162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9216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Harris and Ullman’s Multiple Nuclei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7559675" cy="42497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1945</a:t>
            </a:r>
          </a:p>
          <a:p>
            <a:pPr eaLnBrk="1" hangingPunct="1"/>
            <a:r>
              <a:rPr lang="en-US" altLang="en-US" sz="2800" smtClean="0"/>
              <a:t>As an urban area grows, it develops around a number of different business centres or nuclei.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143500"/>
            <a:ext cx="10287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81588"/>
            <a:ext cx="10842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024687" cy="828675"/>
          </a:xfrm>
        </p:spPr>
        <p:txBody>
          <a:bodyPr/>
          <a:lstStyle/>
          <a:p>
            <a:pPr algn="ctr" eaLnBrk="1" hangingPunct="1"/>
            <a:r>
              <a:rPr lang="en-GB" altLang="en-US" b="1" smtClean="0"/>
              <a:t>Multiple Nuclei Theory</a:t>
            </a:r>
            <a:endParaRPr lang="en-US" altLang="en-US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921625" cy="4392613"/>
          </a:xfrm>
        </p:spPr>
        <p:txBody>
          <a:bodyPr/>
          <a:lstStyle/>
          <a:p>
            <a:pPr eaLnBrk="1" hangingPunct="1"/>
            <a:r>
              <a:rPr lang="en-GB" altLang="en-US" u="sng" smtClean="0"/>
              <a:t>Assumptions;</a:t>
            </a:r>
          </a:p>
          <a:p>
            <a:pPr eaLnBrk="1" hangingPunct="1"/>
            <a:r>
              <a:rPr lang="en-GB" altLang="en-US" smtClean="0"/>
              <a:t>Modern cities more complex than suggested by other theorists</a:t>
            </a:r>
          </a:p>
          <a:p>
            <a:pPr eaLnBrk="1" hangingPunct="1"/>
            <a:r>
              <a:rPr lang="en-GB" altLang="en-US" smtClean="0"/>
              <a:t>Each nucleus acts as a growth point</a:t>
            </a:r>
          </a:p>
          <a:p>
            <a:pPr eaLnBrk="1" hangingPunct="1"/>
            <a:r>
              <a:rPr lang="en-GB" altLang="en-US" smtClean="0"/>
              <a:t>Growth occurs outwards from each nucleus, until they all merge into one large urban area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024687" cy="758825"/>
          </a:xfrm>
        </p:spPr>
        <p:txBody>
          <a:bodyPr/>
          <a:lstStyle/>
          <a:p>
            <a:pPr algn="ctr" eaLnBrk="1" hangingPunct="1"/>
            <a:r>
              <a:rPr lang="en-US" altLang="en-US" b="1" smtClean="0"/>
              <a:t>Multiple Nuclei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848600" cy="41036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mtClean="0"/>
              <a:t>Mixture of Burgess and Hoyt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mtClean="0"/>
              <a:t>Shows some land-uses attract more of the same, for example industrial areas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mtClean="0"/>
              <a:t>Some land-uses may deter others from locating nearby, eg; housing is usually located away from industrial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848600" cy="757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Criticisms of Multiple Nuclei Theory</a:t>
            </a:r>
            <a:endParaRPr lang="en-US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628775"/>
            <a:ext cx="6778625" cy="35083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 sz="3600" smtClean="0"/>
              <a:t>Not an exact fit for all cities and towns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3600" smtClean="0"/>
              <a:t>Too complex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55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Are these models relevant to today’s cities??</a:t>
            </a:r>
            <a:endParaRPr lang="en-US" b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16113"/>
            <a:ext cx="7775575" cy="38163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Have some relevance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Now due to urban renewal schemes and changes in society, high income residential areas often exist close to the CBD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mtClean="0"/>
              <a:t>Modern cities are expanding beyond these models- Urban Sprawl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57213"/>
            <a:ext cx="7024688" cy="804862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Three key theories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6563"/>
            <a:ext cx="6777038" cy="3508375"/>
          </a:xfrm>
        </p:spPr>
        <p:txBody>
          <a:bodyPr/>
          <a:lstStyle/>
          <a:p>
            <a:pPr eaLnBrk="1" hangingPunct="1"/>
            <a:r>
              <a:rPr lang="en-US" altLang="en-US" smtClean="0"/>
              <a:t>Burgess – Concentric Zone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Hoyt – Sector Model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Harris and Ullman – Multiple Nuclei</a:t>
            </a:r>
          </a:p>
        </p:txBody>
      </p:sp>
      <p:pic>
        <p:nvPicPr>
          <p:cNvPr id="6148" name="Picture 5" descr="2007-10-15_162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8" y="1268413"/>
            <a:ext cx="3338512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ho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40200"/>
            <a:ext cx="3889375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1" descr="340px-Ulman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4140200"/>
            <a:ext cx="3673475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2007-10-15_162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08275"/>
            <a:ext cx="3338512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08" y="1844824"/>
            <a:ext cx="733405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</a:rPr>
              <a:t>Concentric zone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4041084" y="5229200"/>
            <a:ext cx="5309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Times New Roman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024687" cy="711200"/>
          </a:xfrm>
        </p:spPr>
        <p:txBody>
          <a:bodyPr/>
          <a:lstStyle/>
          <a:p>
            <a:pPr algn="ctr" eaLnBrk="1" hangingPunct="1"/>
            <a:r>
              <a:rPr lang="en-GB" altLang="en-US" b="1" smtClean="0"/>
              <a:t>Urban Land-Use Theories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628775"/>
            <a:ext cx="6778625" cy="3508375"/>
          </a:xfrm>
        </p:spPr>
        <p:txBody>
          <a:bodyPr rtlCol="0">
            <a:normAutofit/>
          </a:bodyPr>
          <a:lstStyle/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n-GB" sz="4000" b="1" u="sng" dirty="0" smtClean="0"/>
              <a:t>Concentric Zone Theory</a:t>
            </a:r>
          </a:p>
          <a:p>
            <a:pPr marL="68580" indent="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GB" sz="4000" b="1" u="sng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Burgess (1925)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Cities grow outwards from the centre in a series of rings.</a:t>
            </a:r>
            <a:endParaRPr lang="en-GB" sz="4000" b="1" u="sng" dirty="0" smtClean="0"/>
          </a:p>
          <a:p>
            <a:pPr indent="-274320" algn="ctr" eaLnBrk="1" fontAlgn="auto" hangingPunct="1">
              <a:spcAft>
                <a:spcPts val="0"/>
              </a:spcAft>
              <a:defRPr/>
            </a:pPr>
            <a:endParaRPr lang="en-GB" sz="4000" b="1" u="sng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860800"/>
            <a:ext cx="17811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7024687" cy="784225"/>
          </a:xfrm>
        </p:spPr>
        <p:txBody>
          <a:bodyPr/>
          <a:lstStyle/>
          <a:p>
            <a:pPr algn="r" eaLnBrk="1" hangingPunct="1"/>
            <a:r>
              <a:rPr lang="en-GB" altLang="en-US" b="1" smtClean="0"/>
              <a:t>Concentric Zone Theory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611188" y="1557338"/>
            <a:ext cx="3419475" cy="3492500"/>
          </a:xfrm>
          <a:ln>
            <a:solidFill>
              <a:schemeClr val="accent1"/>
            </a:solidFill>
          </a:ln>
        </p:spPr>
        <p:txBody>
          <a:bodyPr rtlCol="0">
            <a:normAutofit fontScale="92500"/>
          </a:bodyPr>
          <a:lstStyle/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Timeframe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1920’s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Class conscious society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Housing segregated according to income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dirty="0" smtClean="0"/>
              <a:t>Lack of transport infrastructure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sz="quarter" idx="14"/>
          </p:nvPr>
        </p:nvSpPr>
        <p:spPr>
          <a:xfrm>
            <a:off x="4211638" y="1557338"/>
            <a:ext cx="4321175" cy="4464050"/>
          </a:xfrm>
          <a:ln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n-GB" b="1" u="sng" dirty="0" smtClean="0"/>
              <a:t>Assumptions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Older buildings in city centre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Newer buildings at edge of city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Land values highest in city centre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Strong economic and ethnic segregation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Low income groups lack transport and live close to city centre.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Cities develop on a flat plain with equal access to transport</a:t>
            </a:r>
            <a:endParaRPr lang="en-GB" sz="32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4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2007-10-15_162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268413"/>
            <a:ext cx="7653337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1042988" y="836613"/>
            <a:ext cx="7024687" cy="830262"/>
          </a:xfrm>
        </p:spPr>
        <p:txBody>
          <a:bodyPr/>
          <a:lstStyle/>
          <a:p>
            <a:pPr algn="ctr" eaLnBrk="1" hangingPunct="1"/>
            <a:r>
              <a:rPr lang="en-GB" altLang="en-US" b="1" u="sng" smtClean="0"/>
              <a:t>Five Concentric Zones</a:t>
            </a:r>
            <a:endParaRPr lang="en-GB" altLang="en-US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684213" y="1916113"/>
            <a:ext cx="3419475" cy="3494087"/>
          </a:xfrm>
        </p:spPr>
        <p:txBody>
          <a:bodyPr/>
          <a:lstStyle/>
          <a:p>
            <a:pPr eaLnBrk="1" hangingPunct="1"/>
            <a:r>
              <a:rPr lang="en-GB" altLang="en-US" smtClean="0"/>
              <a:t>1) Central Business District</a:t>
            </a:r>
          </a:p>
          <a:p>
            <a:pPr eaLnBrk="1" hangingPunct="1"/>
            <a:r>
              <a:rPr lang="en-GB" altLang="en-US" smtClean="0"/>
              <a:t>2) Transition and Industry</a:t>
            </a:r>
          </a:p>
          <a:p>
            <a:pPr lvl="1" eaLnBrk="1" hangingPunct="1"/>
            <a:r>
              <a:rPr lang="en-GB" altLang="en-US" sz="2400" smtClean="0"/>
              <a:t>low incomes</a:t>
            </a:r>
          </a:p>
          <a:p>
            <a:pPr lvl="1" eaLnBrk="1" hangingPunct="1"/>
            <a:r>
              <a:rPr lang="en-GB" altLang="en-US" sz="2400" smtClean="0"/>
              <a:t>oldest housing</a:t>
            </a:r>
          </a:p>
          <a:p>
            <a:pPr lvl="1" eaLnBrk="1" hangingPunct="1"/>
            <a:r>
              <a:rPr lang="en-GB" altLang="en-US" sz="2400" smtClean="0"/>
              <a:t>ghettos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sz="quarter" idx="14"/>
          </p:nvPr>
        </p:nvSpPr>
        <p:spPr>
          <a:xfrm>
            <a:off x="3995738" y="1989138"/>
            <a:ext cx="4321175" cy="4248150"/>
          </a:xfrm>
        </p:spPr>
        <p:txBody>
          <a:bodyPr/>
          <a:lstStyle/>
          <a:p>
            <a:pPr eaLnBrk="1" hangingPunct="1"/>
            <a:r>
              <a:rPr lang="en-GB" altLang="en-US" smtClean="0"/>
              <a:t>3) Low Income Residential</a:t>
            </a:r>
          </a:p>
          <a:p>
            <a:pPr eaLnBrk="1" hangingPunct="1"/>
            <a:r>
              <a:rPr lang="en-GB" altLang="en-US" smtClean="0"/>
              <a:t>4) Middle Income Residential</a:t>
            </a:r>
          </a:p>
          <a:p>
            <a:pPr lvl="1" eaLnBrk="1" hangingPunct="1"/>
            <a:r>
              <a:rPr lang="en-GB" altLang="en-US" sz="2400" smtClean="0"/>
              <a:t>suburban estates- good quality, gardens</a:t>
            </a:r>
          </a:p>
          <a:p>
            <a:pPr eaLnBrk="1" hangingPunct="1"/>
            <a:r>
              <a:rPr lang="en-GB" altLang="en-US" smtClean="0"/>
              <a:t>5) High Income Residential / Commuter</a:t>
            </a:r>
          </a:p>
          <a:p>
            <a:pPr lvl="1" eaLnBrk="1" hangingPunct="1"/>
            <a:r>
              <a:rPr lang="en-GB" altLang="en-US" sz="2400" smtClean="0"/>
              <a:t>Small towns and villages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908050"/>
            <a:ext cx="7024687" cy="830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Problems with Burgess Model</a:t>
            </a:r>
            <a:endParaRPr lang="en-US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844675"/>
            <a:ext cx="6778625" cy="35083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Doesn't consider car ownership</a:t>
            </a:r>
          </a:p>
          <a:p>
            <a:pPr eaLnBrk="1" hangingPunct="1"/>
            <a:r>
              <a:rPr lang="en-GB" altLang="en-US" sz="2800" smtClean="0"/>
              <a:t>Landscape not considered</a:t>
            </a:r>
          </a:p>
          <a:p>
            <a:pPr eaLnBrk="1" hangingPunct="1"/>
            <a:r>
              <a:rPr lang="en-GB" altLang="en-US" sz="2800" smtClean="0"/>
              <a:t>Impact that industry and transport could have on land use not considered.</a:t>
            </a:r>
          </a:p>
          <a:p>
            <a:pPr eaLnBrk="1" hangingPunct="1"/>
            <a:r>
              <a:rPr lang="en-GB" altLang="en-US" sz="2800" smtClean="0"/>
              <a:t>Zones are never as clear-cut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oy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7596187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0713"/>
            <a:ext cx="638968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8" y="5589588"/>
            <a:ext cx="5302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416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Century Gothic</vt:lpstr>
      <vt:lpstr>Wingdings 2</vt:lpstr>
      <vt:lpstr>Calibri</vt:lpstr>
      <vt:lpstr>Monotype Sorts</vt:lpstr>
      <vt:lpstr>Austin</vt:lpstr>
      <vt:lpstr>Urban Land-Use Theories</vt:lpstr>
      <vt:lpstr>Three key theories</vt:lpstr>
      <vt:lpstr>PowerPoint Presentation</vt:lpstr>
      <vt:lpstr>Urban Land-Use Theories</vt:lpstr>
      <vt:lpstr>Concentric Zone Theory</vt:lpstr>
      <vt:lpstr>PowerPoint Presentation</vt:lpstr>
      <vt:lpstr>Five Concentric Zones</vt:lpstr>
      <vt:lpstr>Problems with Burgess Model</vt:lpstr>
      <vt:lpstr>PowerPoint Presentation</vt:lpstr>
      <vt:lpstr>Hoyt’s Sector Model</vt:lpstr>
      <vt:lpstr> Sector Theory</vt:lpstr>
      <vt:lpstr>Criticisms of Hoyt’s Theory</vt:lpstr>
      <vt:lpstr>PowerPoint Presentation</vt:lpstr>
      <vt:lpstr>Harris and Ullman’s Multiple Nuclei Theory</vt:lpstr>
      <vt:lpstr>Multiple Nuclei Theory</vt:lpstr>
      <vt:lpstr>Multiple Nuclei Theory</vt:lpstr>
      <vt:lpstr>Criticisms of Multiple Nuclei Theory</vt:lpstr>
      <vt:lpstr>Are these models relevant to today’s cities??</vt:lpstr>
    </vt:vector>
  </TitlesOfParts>
  <Company>Anna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Land-Use Theories</dc:title>
  <dc:creator>Anna</dc:creator>
  <cp:lastModifiedBy>Home</cp:lastModifiedBy>
  <cp:revision>22</cp:revision>
  <dcterms:created xsi:type="dcterms:W3CDTF">2009-03-10T22:06:01Z</dcterms:created>
  <dcterms:modified xsi:type="dcterms:W3CDTF">2020-04-26T17:23:37Z</dcterms:modified>
</cp:coreProperties>
</file>